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56" r:id="rId2"/>
    <p:sldId id="257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00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957E6-CD94-44E9-A9E7-7B269FC2BA73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658A0-DB54-4795-9373-A2FC262270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082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8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20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01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27726" cy="1325563"/>
          </a:xfrm>
        </p:spPr>
        <p:txBody>
          <a:bodyPr/>
          <a:lstStyle>
            <a:lvl1pPr algn="ctr">
              <a:defRPr b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87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39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90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29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24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2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47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22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99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13606-6D12-4D1A-AD7B-B270F113193D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D590B-3245-4082-8C4B-F041D7FE72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ИНВАТУР 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colorTemperature colorTemp="6300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6532" y="32545"/>
            <a:ext cx="1020191" cy="1020191"/>
          </a:xfrm>
          <a:prstGeom prst="rect">
            <a:avLst/>
          </a:prstGeom>
          <a:blipFill dpi="0" rotWithShape="1">
            <a:blip r:embed="rId15" cstate="print">
              <a:alphaModFix amt="0"/>
            </a:blip>
            <a:srcRect/>
            <a:stretch>
              <a:fillRect/>
            </a:stretch>
          </a:blipFill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6874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atur-nn.ru/" TargetMode="External"/><Relationship Id="rId2" Type="http://schemas.openxmlformats.org/officeDocument/2006/relationships/hyperlink" Target="mailto:invatur@li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327726" cy="208823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spc="-1" dirty="0">
                <a:solidFill>
                  <a:srgbClr val="610918"/>
                </a:solidFill>
                <a:latin typeface="Trebuchet MS"/>
              </a:rPr>
              <a:t>ИТОГИ РЕАЛИЗАЦИИ </a:t>
            </a:r>
            <a:r>
              <a:rPr lang="ru-RU" sz="3600" spc="-1" dirty="0" smtClean="0">
                <a:solidFill>
                  <a:srgbClr val="610918"/>
                </a:solidFill>
                <a:latin typeface="Trebuchet MS"/>
              </a:rPr>
              <a:t>ПРОЕКТА</a:t>
            </a:r>
            <a:br>
              <a:rPr lang="ru-RU" sz="3600" spc="-1" dirty="0" smtClean="0">
                <a:solidFill>
                  <a:srgbClr val="610918"/>
                </a:solidFill>
                <a:latin typeface="Trebuchet MS"/>
              </a:rPr>
            </a:br>
            <a:r>
              <a:rPr lang="ru-RU" sz="3600" spc="-1" dirty="0" smtClean="0">
                <a:solidFill>
                  <a:srgbClr val="610918"/>
                </a:solidFill>
                <a:latin typeface="Trebuchet MS"/>
              </a:rPr>
              <a:t>«СПОРТ БЕЗ ПРЕГРАД»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Буланов А.С., НРООИ «Инватур»</a:t>
            </a:r>
            <a:endParaRPr lang="ru-RU" sz="2400" b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28650" y="5975473"/>
            <a:ext cx="7886700" cy="8757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8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СОСТАВИЛИ</a:t>
            </a:r>
            <a:endParaRPr lang="ru-RU" dirty="0"/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xmlns="" id="{21A4E000-DEAA-4B8C-9FA1-CDA9EBD03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5453307"/>
              </p:ext>
            </p:extLst>
          </p:nvPr>
        </p:nvGraphicFramePr>
        <p:xfrm>
          <a:off x="827584" y="1844824"/>
          <a:ext cx="7650012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277">
                  <a:extLst>
                    <a:ext uri="{9D8B030D-6E8A-4147-A177-3AD203B41FA5}">
                      <a16:colId xmlns:a16="http://schemas.microsoft.com/office/drawing/2014/main" xmlns="" val="2839226110"/>
                    </a:ext>
                  </a:extLst>
                </a:gridCol>
                <a:gridCol w="2353735">
                  <a:extLst>
                    <a:ext uri="{9D8B030D-6E8A-4147-A177-3AD203B41FA5}">
                      <a16:colId xmlns:a16="http://schemas.microsoft.com/office/drawing/2014/main" xmlns="" val="3753445699"/>
                    </a:ext>
                  </a:extLst>
                </a:gridCol>
              </a:tblGrid>
              <a:tr h="590466">
                <a:tc>
                  <a:txBody>
                    <a:bodyPr/>
                    <a:lstStyle/>
                    <a:p>
                      <a:r>
                        <a:rPr lang="ru-RU" sz="2400" dirty="0"/>
                        <a:t>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8622828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ru-RU" sz="2400" dirty="0"/>
                        <a:t>ОБОРУДОВАНИЕ И МАТЕРИАЛЫ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96000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4427022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dirty="0"/>
                        <a:t>СПОРТИНВЕНТАРЬ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ru-RU" sz="2400" dirty="0" smtClean="0"/>
                        <a:t>118000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9951324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ru-RU" sz="2400" dirty="0"/>
                        <a:t>ПРОВЕДЕНИЕ </a:t>
                      </a:r>
                      <a:r>
                        <a:rPr lang="ru-RU" sz="2400" dirty="0" smtClean="0"/>
                        <a:t>МЕРОПРИЯТИЙ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81040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798028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ru-RU" sz="24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ru-RU" sz="2400" b="1" dirty="0" smtClean="0"/>
                        <a:t>295040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7937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530120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" dirty="0">
                <a:solidFill>
                  <a:srgbClr val="000000"/>
                </a:solidFill>
                <a:latin typeface="Arial"/>
              </a:rPr>
              <a:t>Собственный вклад 46%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610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  <a:endParaRPr lang="ru-RU"/>
          </a:p>
        </p:txBody>
      </p:sp>
      <p:sp>
        <p:nvSpPr>
          <p:cNvPr id="4" name="Скругленный прямоугольник 2"/>
          <p:cNvSpPr>
            <a:spLocks noGrp="1" noChangeArrowheads="1"/>
          </p:cNvSpPr>
          <p:nvPr>
            <p:ph idx="1"/>
          </p:nvPr>
        </p:nvSpPr>
        <p:spPr bwMode="auto"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/>
              <a:t>НРООИ «</a:t>
            </a:r>
            <a:r>
              <a:rPr lang="ru-RU" sz="3200" dirty="0" err="1"/>
              <a:t>Инватур</a:t>
            </a:r>
            <a:r>
              <a:rPr lang="ru-RU" sz="3200" dirty="0"/>
              <a:t>»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/>
              <a:t>Россия</a:t>
            </a:r>
            <a:r>
              <a:rPr lang="ru-RU" sz="3200" dirty="0"/>
              <a:t>, Нижний </a:t>
            </a:r>
            <a:r>
              <a:rPr lang="ru-RU" sz="3200" dirty="0" smtClean="0"/>
              <a:t>Новгород,</a:t>
            </a:r>
            <a:br>
              <a:rPr lang="ru-RU" sz="3200" dirty="0" smtClean="0"/>
            </a:br>
            <a:r>
              <a:rPr lang="ru-RU" sz="3200" dirty="0" smtClean="0"/>
              <a:t>ул</a:t>
            </a:r>
            <a:r>
              <a:rPr lang="ru-RU" sz="3200" dirty="0"/>
              <a:t>. Иванова Василия, д.15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E-mail</a:t>
            </a:r>
            <a:r>
              <a:rPr lang="en-US" sz="3200" dirty="0"/>
              <a:t>: </a:t>
            </a:r>
            <a:r>
              <a:rPr lang="en-US" sz="3200" dirty="0">
                <a:hlinkClick r:id="rId2"/>
              </a:rPr>
              <a:t>invatur@list.ru</a:t>
            </a:r>
            <a:endParaRPr lang="ru-RU" sz="3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web</a:t>
            </a:r>
            <a:r>
              <a:rPr lang="en-US" sz="3200" dirty="0"/>
              <a:t>: </a:t>
            </a:r>
            <a:r>
              <a:rPr lang="en-US" sz="3200" dirty="0">
                <a:hlinkClick r:id="rId3"/>
              </a:rPr>
              <a:t>www.invatur-nn.ru</a:t>
            </a:r>
            <a:endParaRPr lang="ru-RU" sz="3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/>
              <a:t>Т. (831) </a:t>
            </a:r>
            <a:r>
              <a:rPr lang="ru-RU" sz="3200" dirty="0" smtClean="0"/>
              <a:t>2270123</a:t>
            </a:r>
            <a:endParaRPr lang="ru-RU" sz="3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9172" y="324433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"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95023" y="5517232"/>
            <a:ext cx="8229600" cy="320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i="1" dirty="0" smtClean="0"/>
              <a:t>Занятия адаптивной физической культурой и </a:t>
            </a:r>
            <a:r>
              <a:rPr lang="ru-RU" sz="1600" i="1" dirty="0" err="1" smtClean="0"/>
              <a:t>параспортом</a:t>
            </a:r>
            <a:r>
              <a:rPr lang="ru-RU" sz="1600" i="1" dirty="0" smtClean="0"/>
              <a:t> – мощный ресурс социальной реабилитации человека с инвалидностью</a:t>
            </a:r>
          </a:p>
        </p:txBody>
      </p:sp>
      <p:pic>
        <p:nvPicPr>
          <p:cNvPr id="8" name="Рисунок 7" descr="D:\Foto\2022\220814труд\IMG_43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408712" cy="4324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546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spc="-1" dirty="0">
                <a:solidFill>
                  <a:srgbClr val="610918"/>
                </a:solidFill>
                <a:latin typeface="Verdana"/>
              </a:rPr>
              <a:t>Привлечение людей с инвалидностью к </a:t>
            </a:r>
            <a:r>
              <a:rPr lang="ru-RU" sz="2200" spc="-1" dirty="0">
                <a:solidFill>
                  <a:srgbClr val="610918"/>
                </a:solidFill>
                <a:latin typeface="Verdana"/>
                <a:ea typeface="+mn-lt"/>
                <a:cs typeface="+mn-lt"/>
              </a:rPr>
              <a:t>регулярным занятиям адаптивной физической культурой и </a:t>
            </a:r>
            <a:r>
              <a:rPr lang="ru-RU" sz="2200" spc="-1" dirty="0" smtClean="0">
                <a:solidFill>
                  <a:srgbClr val="610918"/>
                </a:solidFill>
                <a:latin typeface="Verdana"/>
                <a:ea typeface="+mn-lt"/>
                <a:cs typeface="+mn-lt"/>
              </a:rPr>
              <a:t>спортом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157192"/>
            <a:ext cx="7886700" cy="124333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>
                <a:srgbClr val="CC0000"/>
              </a:buClr>
              <a:buFont typeface="Wingdings" charset="2"/>
              <a:buChar char="q"/>
            </a:pPr>
            <a:r>
              <a:rPr lang="ru-RU" sz="2000" spc="-1" dirty="0">
                <a:solidFill>
                  <a:schemeClr val="accent2">
                    <a:lumMod val="50000"/>
                  </a:schemeClr>
                </a:solidFill>
                <a:latin typeface="Verdana"/>
                <a:ea typeface="+mn-lt"/>
                <a:cs typeface="+mn-lt"/>
              </a:rPr>
              <a:t>Информирование людей с инвалидностью о существующих возможностях занятий </a:t>
            </a:r>
            <a:r>
              <a:rPr lang="ru-RU" sz="2000" spc="-1" dirty="0" smtClean="0">
                <a:solidFill>
                  <a:schemeClr val="accent2">
                    <a:lumMod val="50000"/>
                  </a:schemeClr>
                </a:solidFill>
                <a:latin typeface="Verdana"/>
                <a:ea typeface="+mn-lt"/>
                <a:cs typeface="+mn-lt"/>
              </a:rPr>
              <a:t>спортом</a:t>
            </a:r>
          </a:p>
          <a:p>
            <a:pPr marL="285750" indent="-285750">
              <a:buClr>
                <a:srgbClr val="CC0000"/>
              </a:buClr>
              <a:buFont typeface="Wingdings" charset="2"/>
              <a:buChar char="q"/>
            </a:pPr>
            <a:r>
              <a:rPr lang="ru-RU" sz="2000" spc="-1" dirty="0">
                <a:solidFill>
                  <a:schemeClr val="accent2">
                    <a:lumMod val="50000"/>
                  </a:schemeClr>
                </a:solidFill>
                <a:latin typeface="Verdana"/>
                <a:ea typeface="+mn-lt"/>
                <a:cs typeface="+mn-lt"/>
              </a:rPr>
              <a:t>Организация возможностей занятий спортом людей с инвалидностью в спортивных школах города</a:t>
            </a:r>
          </a:p>
          <a:p>
            <a:pPr marL="285750" indent="-285750">
              <a:buClr>
                <a:srgbClr val="CC0000"/>
              </a:buClr>
              <a:buFont typeface="Wingdings" charset="2"/>
              <a:buChar char="q"/>
            </a:pPr>
            <a:endParaRPr lang="ru-RU" sz="2000" spc="-1" dirty="0">
              <a:solidFill>
                <a:schemeClr val="accent2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</p:txBody>
      </p:sp>
      <p:pic>
        <p:nvPicPr>
          <p:cNvPr id="4" name="Рисунок 3" descr="https://lh3.googleusercontent.com/pw/AL9nZEXH01S6UbU-tW5FVWrPWC0inI-crYVmQXcA4Oj7c--86Q9MLh8zHRXGxSxrsAo8-QCIuvAs4uPxOyHHlU7usg5K8LUdrgWcf3okll0oijn2jcPhKlCMdLnVHYqu7ADMZt2MNG4fCKZ6BVsCD3ErSo3-JQ=w1040-h780-no?authuser=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716229" cy="352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7214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Foto\2022\220814труд\IMG_42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1" b="13001"/>
          <a:stretch/>
        </p:blipFill>
        <p:spPr bwMode="auto">
          <a:xfrm>
            <a:off x="4788025" y="4247260"/>
            <a:ext cx="3671818" cy="2138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ТРЕНИРОВКИ И СОРЕВНОВАНИЯ</a:t>
            </a:r>
            <a:endParaRPr lang="ru-RU" dirty="0"/>
          </a:p>
        </p:txBody>
      </p:sp>
      <p:pic>
        <p:nvPicPr>
          <p:cNvPr id="5" name="Рисунок 4" descr="D:\Foto\2022\220814труд\IMG_449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12" b="10846"/>
          <a:stretch/>
        </p:blipFill>
        <p:spPr bwMode="auto">
          <a:xfrm>
            <a:off x="683568" y="1700808"/>
            <a:ext cx="3816424" cy="2068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D:\Foto\2022\220814труд\IMG_44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67"/>
          <a:stretch/>
        </p:blipFill>
        <p:spPr bwMode="auto">
          <a:xfrm>
            <a:off x="4788024" y="1715132"/>
            <a:ext cx="3671818" cy="2001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D:\Foto\2022\221127шашки\27.11.2022 шашки и нарды_\20221127_1104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02" b="1850"/>
          <a:stretch/>
        </p:blipFill>
        <p:spPr bwMode="auto">
          <a:xfrm>
            <a:off x="683568" y="4247260"/>
            <a:ext cx="3816424" cy="2138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530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ОБСЛЕДОВАНИЕ </a:t>
            </a:r>
            <a:br>
              <a:rPr lang="ru-RU" dirty="0" smtClean="0"/>
            </a:br>
            <a:r>
              <a:rPr lang="ru-RU" dirty="0" smtClean="0"/>
              <a:t>СПОРТИВНЫХ ШКОЛ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28800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98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Foto\2022\221117румц\17.11.2022 инклюзивная тренировка бочча и кёрлинг\IMG_21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175874" cy="26636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ИНКЛЮЗИВНЫЕ ТРЕНИРОВКИ В ВУЗах</a:t>
            </a:r>
            <a:endParaRPr lang="ru-RU" dirty="0"/>
          </a:p>
        </p:txBody>
      </p:sp>
      <p:pic>
        <p:nvPicPr>
          <p:cNvPr id="4" name="Рисунок 3" descr="D:\Foto\2022\221119губколледж\IMG_90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50" y="1844824"/>
            <a:ext cx="4319890" cy="24482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0978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МАСТЕР-КЛАССЫ В СПОРТШКОЛАХ</a:t>
            </a:r>
            <a:endParaRPr lang="ru-RU" dirty="0"/>
          </a:p>
        </p:txBody>
      </p:sp>
      <p:pic>
        <p:nvPicPr>
          <p:cNvPr id="6" name="Рисунок 5" descr="D:\Foto\2022\221110теннис\10.11.2022  мастер-класс - теннис\IMG_15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616623" cy="40324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2452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КОНФЕРЕНЦИЯ</a:t>
            </a:r>
            <a:endParaRPr lang="ru-RU" dirty="0"/>
          </a:p>
        </p:txBody>
      </p:sp>
      <p:pic>
        <p:nvPicPr>
          <p:cNvPr id="4" name="Рисунок 3" descr="D:\Foto\2022\221124конференция\IMG_93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904656" cy="40324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0572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16832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В соревнованиях, посвященных Дню физкультурника приняли участие более 40 спортсменов с инвалидностью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Обследована 21  спортивная школа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В пяти инклюзивных тренировках приняли участие более 200 человек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Проведены 4 мастер-класса по адаптивным видам спорта в спортивных учреждениях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Проведен семинар-практикум и конференция для специалистов, принята резолюция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83706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149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ИТОГИ РЕАЛИЗАЦИИ ПРОЕКТА «СПОРТ БЕЗ ПРЕГРАД»   Буланов А.С., НРООИ «Инватур»</vt:lpstr>
      <vt:lpstr>Слайд 2</vt:lpstr>
      <vt:lpstr>Привлечение людей с инвалидностью к регулярным занятиям адаптивной физической культурой и спортом </vt:lpstr>
      <vt:lpstr>СПОРТИВНЫЕ ТРЕНИРОВКИ И СОРЕВНОВАНИЯ</vt:lpstr>
      <vt:lpstr>ОБСЛЕДОВАНИЕ  СПОРТИВНЫХ ШКОЛ</vt:lpstr>
      <vt:lpstr>ИНКЛЮЗИВНЫЕ ТРЕНИРОВКИ В ВУЗах</vt:lpstr>
      <vt:lpstr>МАСТЕР-КЛАССЫ В СПОРТШКОЛАХ</vt:lpstr>
      <vt:lpstr>КОНФЕРЕНЦИЯ</vt:lpstr>
      <vt:lpstr>РЕЗУЛЬТАТЫ</vt:lpstr>
      <vt:lpstr>РАСХОДЫ СОСТАВИЛИ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kosorotikova</cp:lastModifiedBy>
  <cp:revision>80</cp:revision>
  <cp:lastPrinted>2022-11-24T01:08:35Z</cp:lastPrinted>
  <dcterms:created xsi:type="dcterms:W3CDTF">2021-07-26T13:47:17Z</dcterms:created>
  <dcterms:modified xsi:type="dcterms:W3CDTF">2022-12-13T12:59:20Z</dcterms:modified>
</cp:coreProperties>
</file>